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8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72" r:id="rId14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45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Titelmasterformat durch Klicken bearbeiten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740C3C3-0891-4663-A0F2-0726F1EAAAB4}" type="datetime">
              <a:rPr lang="de-DE" sz="1000" b="0" strike="noStrike" spc="-1">
                <a:solidFill>
                  <a:srgbClr val="8B8B8B"/>
                </a:solidFill>
                <a:latin typeface="Gill Sans MT"/>
              </a:rPr>
              <a:t>18.01.2022</a:t>
            </a:fld>
            <a:endParaRPr lang="de-DE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02905B6C-8968-4432-BFDB-FBD2408A9489}" type="slidenum">
              <a:rPr lang="de-DE" sz="2800" b="0" strike="noStrike" spc="-1">
                <a:solidFill>
                  <a:srgbClr val="B71E42"/>
                </a:solidFill>
                <a:latin typeface="Gill Sans MT"/>
              </a:rPr>
              <a:t>‹Nr.›</a:t>
            </a:fld>
            <a:endParaRPr lang="de-DE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45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Titelmasterformat durch Klicken bearbeiten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Formatvorlagen des Textmasters bearbeiten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Zweite Ebene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Dritte Ebene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Vierte Ebene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Fünfte Ebene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4E74294-4793-4C38-9BEA-03EE7B3BB5B9}" type="datetime">
              <a:rPr lang="de-DE" sz="1000" b="0" strike="noStrike" spc="-1">
                <a:solidFill>
                  <a:srgbClr val="8B8B8B"/>
                </a:solidFill>
                <a:latin typeface="Gill Sans MT"/>
              </a:rPr>
              <a:t>18.01.2022</a:t>
            </a:fld>
            <a:endParaRPr lang="de-DE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C0DDC4A4-579D-4298-B76C-4BD1C09ED9F1}" type="slidenum">
              <a:rPr lang="de-DE" sz="2800" b="0" strike="noStrike" spc="-1">
                <a:solidFill>
                  <a:srgbClr val="B71E42"/>
                </a:solidFill>
                <a:latin typeface="Gill Sans MT"/>
              </a:rPr>
              <a:t>‹Nr.›</a:t>
            </a:fld>
            <a:endParaRPr lang="de-DE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0000"/>
                </a:solidFill>
                <a:latin typeface="Gill Sans MT"/>
              </a:rPr>
              <a:t>Gemeinsam </a:t>
            </a:r>
            <a:r>
              <a:rPr dirty="0"/>
              <a:t/>
            </a:r>
            <a:br>
              <a:rPr dirty="0"/>
            </a:br>
            <a:r>
              <a:rPr lang="en-US" sz="6600" b="0" strike="noStrike" cap="all" spc="-1" dirty="0" err="1">
                <a:solidFill>
                  <a:srgbClr val="92D050"/>
                </a:solidFill>
                <a:latin typeface="Gill Sans MT"/>
              </a:rPr>
              <a:t>leben</a:t>
            </a:r>
            <a:r>
              <a:rPr lang="en-US" sz="6600" b="0" strike="noStrike" cap="all" spc="-1" dirty="0">
                <a:solidFill>
                  <a:srgbClr val="000000"/>
                </a:solidFill>
                <a:latin typeface="Gill Sans MT"/>
              </a:rPr>
              <a:t> – </a:t>
            </a:r>
            <a:r>
              <a:rPr lang="en-US" sz="6600" b="0" strike="noStrike" cap="all" spc="-1" dirty="0" err="1">
                <a:solidFill>
                  <a:srgbClr val="00B0F0"/>
                </a:solidFill>
                <a:latin typeface="Gill Sans MT"/>
              </a:rPr>
              <a:t>lernen</a:t>
            </a:r>
            <a:r>
              <a:rPr lang="en-US" sz="6600" b="0" strike="noStrike" cap="all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6600" b="0" strike="noStrike" cap="all" spc="-1" dirty="0" smtClean="0">
                <a:solidFill>
                  <a:srgbClr val="000000"/>
                </a:solidFill>
                <a:latin typeface="Gill Sans MT"/>
              </a:rPr>
              <a:t>– </a:t>
            </a:r>
            <a:r>
              <a:rPr lang="en-US" sz="6600" b="0" strike="noStrike" cap="all" spc="-1" dirty="0" err="1">
                <a:solidFill>
                  <a:srgbClr val="FF0000"/>
                </a:solidFill>
                <a:latin typeface="Gill Sans MT"/>
              </a:rPr>
              <a:t>leisten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de-DE" sz="2000" b="0" strike="noStrike" cap="all" spc="-1" dirty="0">
                <a:solidFill>
                  <a:srgbClr val="000000"/>
                </a:solidFill>
                <a:latin typeface="Gill Sans MT"/>
              </a:rPr>
              <a:t>Die </a:t>
            </a:r>
            <a:r>
              <a:rPr lang="de-DE" sz="2000" b="0" strike="noStrike" cap="all" spc="-1" dirty="0" smtClean="0">
                <a:solidFill>
                  <a:srgbClr val="000000"/>
                </a:solidFill>
                <a:latin typeface="Gill Sans MT"/>
              </a:rPr>
              <a:t>Oberschule </a:t>
            </a:r>
            <a:r>
              <a:rPr lang="de-DE" sz="2000" b="0" strike="noStrike" cap="all" spc="-1" dirty="0">
                <a:solidFill>
                  <a:srgbClr val="000000"/>
                </a:solidFill>
                <a:latin typeface="Gill Sans MT"/>
              </a:rPr>
              <a:t>Lindern stellt sich vor</a:t>
            </a:r>
            <a:endParaRPr lang="de-DE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3200" spc="-1" dirty="0" err="1" smtClean="0">
                <a:solidFill>
                  <a:srgbClr val="FFC000"/>
                </a:solidFill>
                <a:latin typeface="Gill Sans MT"/>
              </a:rPr>
              <a:t>Viele</a:t>
            </a:r>
            <a:r>
              <a:rPr lang="en-US" sz="3200" spc="-1" dirty="0" smtClean="0">
                <a:solidFill>
                  <a:srgbClr val="FFC000"/>
                </a:solidFill>
                <a:latin typeface="Gill Sans MT"/>
              </a:rPr>
              <a:t> </a:t>
            </a:r>
            <a:r>
              <a:rPr lang="en-US" sz="3200" spc="-1" dirty="0" err="1" smtClean="0">
                <a:solidFill>
                  <a:srgbClr val="FFC000"/>
                </a:solidFill>
                <a:latin typeface="Gill Sans MT"/>
              </a:rPr>
              <a:t>Möglichkeiten</a:t>
            </a:r>
            <a:r>
              <a:rPr lang="en-US" sz="3200" spc="-1" dirty="0" smtClean="0">
                <a:solidFill>
                  <a:srgbClr val="FFC000"/>
                </a:solidFill>
                <a:latin typeface="Gill Sans MT"/>
              </a:rPr>
              <a:t> </a:t>
            </a:r>
            <a:r>
              <a:rPr lang="en-US" sz="3200" spc="-1" dirty="0" smtClean="0">
                <a:solidFill>
                  <a:srgbClr val="000000"/>
                </a:solidFill>
                <a:latin typeface="Gill Sans MT"/>
              </a:rPr>
              <a:t>- </a:t>
            </a:r>
            <a:r>
              <a:rPr lang="en-US" sz="3200" spc="-1" dirty="0" err="1">
                <a:solidFill>
                  <a:srgbClr val="000000"/>
                </a:solidFill>
                <a:latin typeface="Gill Sans MT"/>
              </a:rPr>
              <a:t>n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Gill Sans MT"/>
              </a:rPr>
              <a:t>ach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Gill Sans MT"/>
              </a:rPr>
              <a:t>dem</a:t>
            </a:r>
            <a:r>
              <a:rPr lang="en-US" sz="32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Gill Sans MT"/>
              </a:rPr>
              <a:t>Abschluss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521858" y="1778248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2000" b="0" strike="noStrike" spc="-1" dirty="0">
                <a:solidFill>
                  <a:srgbClr val="000000"/>
                </a:solidFill>
                <a:latin typeface="Gill Sans MT" panose="020B0502020104020203" pitchFamily="34" charset="0"/>
              </a:rPr>
              <a:t>Den Schülerinnen und Schülern stehen viele Wege offen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:</a:t>
            </a:r>
          </a:p>
          <a:p>
            <a:endParaRPr lang="de-DE" sz="2000" b="0" strike="noStrike" spc="-1" dirty="0">
              <a:latin typeface="Gill Sans MT" panose="020B0502020104020203" pitchFamily="34" charset="0"/>
            </a:endParaRPr>
          </a:p>
          <a:p>
            <a:r>
              <a:rPr lang="de-DE" sz="2000" b="0" strike="noStrike" spc="-1" dirty="0">
                <a:solidFill>
                  <a:srgbClr val="000000"/>
                </a:solidFill>
                <a:latin typeface="Gill Sans MT" panose="020B0502020104020203" pitchFamily="34" charset="0"/>
              </a:rPr>
              <a:t>	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Berufsausbildung</a:t>
            </a:r>
            <a:endParaRPr lang="de-DE" sz="2000" b="0" strike="noStrike" spc="-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de-DE" sz="2000" b="0" strike="noStrike" spc="-1" dirty="0">
                <a:solidFill>
                  <a:srgbClr val="000000"/>
                </a:solidFill>
                <a:latin typeface="Gill Sans MT" panose="020B0502020104020203" pitchFamily="34" charset="0"/>
              </a:rPr>
              <a:t>	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Berufsbildende Schulen</a:t>
            </a:r>
          </a:p>
          <a:p>
            <a:r>
              <a:rPr lang="de-DE" sz="2000" spc="-1" dirty="0">
                <a:solidFill>
                  <a:srgbClr val="000000"/>
                </a:solidFill>
                <a:latin typeface="Gill Sans MT" panose="020B0502020104020203" pitchFamily="34" charset="0"/>
              </a:rPr>
              <a:t>	</a:t>
            </a:r>
            <a:r>
              <a:rPr lang="de-DE" sz="2000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Berufliche Gymnasien</a:t>
            </a:r>
          </a:p>
          <a:p>
            <a:r>
              <a:rPr lang="de-DE" sz="2000" spc="-1" dirty="0">
                <a:solidFill>
                  <a:srgbClr val="000000"/>
                </a:solidFill>
                <a:latin typeface="Gill Sans MT" panose="020B0502020104020203" pitchFamily="34" charset="0"/>
              </a:rPr>
              <a:t>	</a:t>
            </a:r>
            <a:r>
              <a:rPr lang="de-DE" sz="2000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Allgemeinbildende Gymnasien</a:t>
            </a:r>
            <a:endParaRPr lang="de-DE" sz="2000" spc="-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de-DE" sz="2000" spc="-1" dirty="0">
                <a:solidFill>
                  <a:srgbClr val="000000"/>
                </a:solidFill>
                <a:latin typeface="Gill Sans MT" panose="020B0502020104020203" pitchFamily="34" charset="0"/>
              </a:rPr>
              <a:t>	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Freiwilliges Soziales Jahr</a:t>
            </a:r>
          </a:p>
          <a:p>
            <a:r>
              <a:rPr lang="de-DE" sz="2000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	Auslandsjahr</a:t>
            </a:r>
            <a:endParaRPr lang="de-DE" sz="2000" b="0" strike="noStrike" spc="-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de-DE" sz="2000" b="0" strike="noStrike" spc="-1" dirty="0">
                <a:solidFill>
                  <a:srgbClr val="000000"/>
                </a:solidFill>
                <a:latin typeface="Gill Sans MT" panose="020B0502020104020203" pitchFamily="34" charset="0"/>
              </a:rPr>
              <a:t>	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…</a:t>
            </a:r>
            <a:endParaRPr lang="de-DE" sz="2000" b="0" strike="noStrike" spc="-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451520" y="7353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 err="1">
                <a:solidFill>
                  <a:srgbClr val="FFC000"/>
                </a:solidFill>
                <a:latin typeface="Gill Sans MT"/>
              </a:rPr>
              <a:t>Ausgezeichnet</a:t>
            </a:r>
            <a:r>
              <a:rPr lang="en-US" sz="3200" b="0" strike="noStrike" cap="all" spc="-1" dirty="0">
                <a:solidFill>
                  <a:srgbClr val="FFC000"/>
                </a:solidFill>
                <a:latin typeface="Gill Sans MT"/>
              </a:rPr>
              <a:t> </a:t>
            </a: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- </a:t>
            </a:r>
            <a:r>
              <a:rPr lang="en-US" sz="3200" b="0" strike="noStrike" cap="all" spc="-1" dirty="0" err="1">
                <a:solidFill>
                  <a:srgbClr val="000000"/>
                </a:solidFill>
                <a:latin typeface="Gill Sans MT"/>
              </a:rPr>
              <a:t>Berufsorientierung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451520" y="1863720"/>
            <a:ext cx="9603000" cy="375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Maßnahmen </a:t>
            </a:r>
            <a:r>
              <a:rPr lang="de-DE" sz="2000" b="0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zur Berufsorientierung und beruflichen Bildung 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sind u.a.: </a:t>
            </a:r>
          </a:p>
          <a:p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Schülerbetriebspraktika</a:t>
            </a:r>
            <a:r>
              <a:rPr lang="de-DE" sz="2000" b="0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, Unterricht in Kooperation mit den berufsbildenden Schulen, berufspraktische Projekte sowie praxisorientierte Lernphasen innerhalb des Fachunterrichts. </a:t>
            </a:r>
            <a:endParaRPr lang="de-DE" sz="2000" b="0" strike="noStrike" spc="-1" dirty="0">
              <a:latin typeface="Gill Sans MT" panose="020B0502020104020203" pitchFamily="34" charset="0"/>
            </a:endParaRPr>
          </a:p>
          <a:p>
            <a:endParaRPr lang="de-DE" sz="2000" b="0" strike="noStrike" spc="-1" dirty="0">
              <a:latin typeface="Gill Sans MT" panose="020B0502020104020203" pitchFamily="34" charset="0"/>
            </a:endParaRPr>
          </a:p>
          <a:p>
            <a:r>
              <a:rPr lang="de-DE" sz="2000" b="0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Zusammenarbeit u.a. mit 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Caritas-Sozialwerk St. Elisabeth, </a:t>
            </a:r>
            <a:r>
              <a:rPr lang="de-DE" sz="2000" b="0" strike="noStrike" spc="-1" dirty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Pro-Aktiv-Center, Berufsberatung der Agentur für Arbeit Cloppenburg, berufsbildenden Schulen und Betrieben</a:t>
            </a:r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  <a:ea typeface="Calibri"/>
              </a:rPr>
              <a:t>.</a:t>
            </a:r>
          </a:p>
          <a:p>
            <a:endParaRPr lang="de-DE" sz="2000" spc="-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r>
              <a:rPr lang="de-DE" sz="2000" b="0" strike="noStrike" spc="-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Erhalt des Gütesiegels im Schuljahr 2021/22 </a:t>
            </a:r>
            <a:endParaRPr lang="de-DE" sz="2000" b="0" strike="noStrike" spc="-1" dirty="0">
              <a:latin typeface="Gill Sans MT" panose="020B0502020104020203" pitchFamily="34" charset="0"/>
            </a:endParaRPr>
          </a:p>
        </p:txBody>
      </p:sp>
      <p:pic>
        <p:nvPicPr>
          <p:cNvPr id="1027" name="99E2E98C-CC4F-4D38-A002-3DCBE64E1D48" descr="091EE7C5-60BD-4713-A35D-55CED3E7B963@fri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020" y="4513260"/>
            <a:ext cx="5391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Oberschule </a:t>
            </a:r>
            <a:r>
              <a:rPr lang="de-DE" dirty="0" smtClean="0"/>
              <a:t>Lindern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922" y="2435469"/>
            <a:ext cx="10370195" cy="23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FFC000"/>
                </a:solidFill>
                <a:latin typeface="Gill Sans MT" panose="020B0502020104020203" pitchFamily="34" charset="0"/>
              </a:rPr>
              <a:t>ZIEL</a:t>
            </a:r>
            <a:r>
              <a:rPr lang="de-DE" sz="3200" dirty="0" smtClean="0">
                <a:latin typeface="Gill Sans MT" panose="020B0502020104020203" pitchFamily="34" charset="0"/>
              </a:rPr>
              <a:t> – BILDUNGSAUFTRAG DER OBERSCHULE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/>
          </p:nvPr>
        </p:nvSpPr>
        <p:spPr>
          <a:xfrm>
            <a:off x="1451520" y="2523393"/>
            <a:ext cx="9603000" cy="2743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Gill Sans MT" panose="020B0502020104020203" pitchFamily="34" charset="0"/>
              </a:rPr>
              <a:t>Vermittlung einer </a:t>
            </a:r>
            <a:r>
              <a:rPr lang="de-DE" sz="2000" b="1" dirty="0" smtClean="0">
                <a:latin typeface="Gill Sans MT" panose="020B0502020104020203" pitchFamily="34" charset="0"/>
              </a:rPr>
              <a:t>grundlegenden, erweiterten </a:t>
            </a:r>
            <a:r>
              <a:rPr lang="de-DE" sz="2000" dirty="0" smtClean="0">
                <a:latin typeface="Gill Sans MT" panose="020B0502020104020203" pitchFamily="34" charset="0"/>
              </a:rPr>
              <a:t>und </a:t>
            </a:r>
            <a:r>
              <a:rPr lang="de-DE" sz="2000" b="1" dirty="0" smtClean="0">
                <a:latin typeface="Gill Sans MT" panose="020B0502020104020203" pitchFamily="34" charset="0"/>
              </a:rPr>
              <a:t>vertieften</a:t>
            </a:r>
            <a:r>
              <a:rPr lang="de-DE" sz="2000" dirty="0" smtClean="0">
                <a:latin typeface="Gill Sans MT" panose="020B0502020104020203" pitchFamily="34" charset="0"/>
              </a:rPr>
              <a:t> Allgemeinbildung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Gill Sans MT" panose="020B0502020104020203" pitchFamily="34" charset="0"/>
              </a:rPr>
              <a:t>Ermöglichung einer individuellen Schwerpunktbildung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Gill Sans MT" panose="020B0502020104020203" pitchFamily="34" charset="0"/>
              </a:rPr>
              <a:t>Stärkung von Grundfertigkeiten und selbstständigem Lernen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Gill Sans MT" panose="020B0502020104020203" pitchFamily="34" charset="0"/>
              </a:rPr>
              <a:t>Förderung sozialer Kompetenzen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Gill Sans MT" panose="020B0502020104020203" pitchFamily="34" charset="0"/>
              </a:rPr>
              <a:t>Erwerb von Qualifikationen zur Fortsetzung des Bildungsweges (berufs- und studienbezogen)</a:t>
            </a:r>
            <a:endParaRPr lang="de-DE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Gemeinsam </a:t>
            </a:r>
            <a:r>
              <a:rPr lang="en-US" sz="3200" b="0" strike="noStrike" cap="all" spc="-1" dirty="0" err="1">
                <a:solidFill>
                  <a:srgbClr val="92D050"/>
                </a:solidFill>
                <a:latin typeface="Gill Sans MT"/>
              </a:rPr>
              <a:t>Leben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337220" y="217390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Ausflüge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mehrtägige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Klassenfahrten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Schüleraustausch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und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Aktionen</a:t>
            </a:r>
            <a:endParaRPr lang="en-US" sz="2000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Prävention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: </a:t>
            </a: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u.a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. My fertility matters (</a:t>
            </a: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Sexualprävention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), </a:t>
            </a: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Gewalt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- und </a:t>
            </a: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Suchtprävention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, Fit for finance, </a:t>
            </a: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Knigge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 Basics, </a:t>
            </a: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Schutzengelprojekt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 </a:t>
            </a:r>
            <a:endParaRPr lang="en-US" sz="2000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Freiwillig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wählbare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Profile am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Nachmittag</a:t>
            </a:r>
            <a:endParaRPr lang="en-US" sz="2000" spc="-1" dirty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Lernzeit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, Mensa und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Ganztag</a:t>
            </a:r>
            <a:endParaRPr lang="en-US" sz="2000" spc="-1" dirty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Sanitätsdienst</a:t>
            </a:r>
            <a:endParaRPr lang="en-US" sz="2000" spc="-1" dirty="0" smtClean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Erasmus+</a:t>
            </a:r>
            <a:endParaRPr lang="en-US" sz="2000" spc="-1" dirty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Gemeinsam </a:t>
            </a:r>
            <a:r>
              <a:rPr lang="en-US" sz="3200" b="0" strike="noStrike" cap="all" spc="-1" dirty="0" err="1">
                <a:solidFill>
                  <a:srgbClr val="00B0F0"/>
                </a:solidFill>
                <a:latin typeface="Gill Sans MT"/>
              </a:rPr>
              <a:t>Lernen</a:t>
            </a: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 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319636" y="2314578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J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ahrgangsbezogener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Unterricht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Klassengemeinschaft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bis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zur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9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./10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.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Klasse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5. und 6.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Jahrgang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-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Orientierungsphase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: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besonderer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Einstieg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Lesetraining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(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Jahrgang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5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) und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Fokus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auf die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Rechtschreibung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(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Jahrgang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6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)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7. 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bis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10.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Jahrgang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-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Qualifizierungsphase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: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zunehmende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Differenzierung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in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Kurse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Berufsorientierung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Schullaufbahngespräche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, Profile in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Jahrgang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9/10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3200" b="0" strike="noStrike" spc="-1">
                <a:solidFill>
                  <a:srgbClr val="FAA61A"/>
                </a:solidFill>
                <a:latin typeface="Gill Sans MT"/>
              </a:rPr>
              <a:t>START IN DIE OBERSCHULE</a:t>
            </a:r>
            <a:r>
              <a:rPr lang="en-US" sz="3200" b="0" strike="noStrike" spc="-1">
                <a:solidFill>
                  <a:srgbClr val="000000"/>
                </a:solidFill>
                <a:latin typeface="Gill Sans MT"/>
              </a:rPr>
              <a:t> – JAHRGANG 5</a:t>
            </a:r>
          </a:p>
        </p:txBody>
      </p:sp>
      <p:sp>
        <p:nvSpPr>
          <p:cNvPr id="99" name="TextShape 2"/>
          <p:cNvSpPr txBox="1"/>
          <p:nvPr/>
        </p:nvSpPr>
        <p:spPr>
          <a:xfrm>
            <a:off x="1451520" y="201528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spc="-1" dirty="0">
                <a:latin typeface="Gill Sans MT" panose="020B0502020104020203" pitchFamily="34" charset="0"/>
              </a:rPr>
              <a:t>1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. </a:t>
            </a:r>
            <a:r>
              <a:rPr lang="de-DE" sz="2000" b="0" strike="noStrike" spc="-1" dirty="0">
                <a:latin typeface="Gill Sans MT" panose="020B0502020104020203" pitchFamily="34" charset="0"/>
              </a:rPr>
              <a:t>Schultag: Schulanfangsfeier mit besonderer Begrüßung der neuen fünften Klassen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100" b="0" strike="noStrike" spc="-1" dirty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strike="noStrike" spc="-1" dirty="0" smtClean="0">
                <a:latin typeface="Gill Sans MT" panose="020B0502020104020203" pitchFamily="34" charset="0"/>
              </a:rPr>
              <a:t>1. und </a:t>
            </a:r>
            <a:r>
              <a:rPr lang="de-DE" sz="2000" b="0" strike="noStrike" spc="-1" dirty="0">
                <a:latin typeface="Gill Sans MT" panose="020B0502020104020203" pitchFamily="34" charset="0"/>
              </a:rPr>
              <a:t>2. Schultag: Einführungstage </a:t>
            </a:r>
            <a:endParaRPr lang="de-DE" sz="2000" b="0" strike="noStrike" spc="-1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100" b="0" strike="noStrike" spc="-1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spc="-1" dirty="0" smtClean="0">
                <a:latin typeface="Gill Sans MT" panose="020B0502020104020203" pitchFamily="34" charset="0"/>
              </a:rPr>
              <a:t>Schulgemeinschaftstage in </a:t>
            </a:r>
            <a:r>
              <a:rPr lang="de-DE" sz="2000" spc="-1" dirty="0" err="1" smtClean="0">
                <a:latin typeface="Gill Sans MT" panose="020B0502020104020203" pitchFamily="34" charset="0"/>
              </a:rPr>
              <a:t>Sögel</a:t>
            </a:r>
            <a:endParaRPr lang="de-DE" sz="2000" b="0" strike="noStrike" spc="-1" dirty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100" b="0" strike="noStrike" spc="-1" dirty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strike="noStrike" spc="-1" dirty="0">
                <a:latin typeface="Gill Sans MT" panose="020B0502020104020203" pitchFamily="34" charset="0"/>
              </a:rPr>
              <a:t>1. Halbjahr: 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keine Kurse / </a:t>
            </a:r>
            <a:r>
              <a:rPr lang="de-DE" sz="2000" b="0" strike="noStrike" spc="-1" dirty="0">
                <a:latin typeface="Gill Sans MT" panose="020B0502020104020203" pitchFamily="34" charset="0"/>
              </a:rPr>
              <a:t>Zeit anzukommen und sich einzuleben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100" b="0" strike="noStrike" spc="-1" dirty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0" strike="noStrike" spc="-1" dirty="0">
                <a:latin typeface="Gill Sans MT" panose="020B0502020104020203" pitchFamily="34" charset="0"/>
              </a:rPr>
              <a:t>2. Halbjahr: Differenzierung im Fach 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Mathematik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100" b="0" strike="noStrike" spc="-1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spc="-1" dirty="0" smtClean="0">
                <a:latin typeface="Gill Sans MT" panose="020B0502020104020203" pitchFamily="34" charset="0"/>
              </a:rPr>
              <a:t>Keyboardunterricht im Fach Musik</a:t>
            </a:r>
            <a:endParaRPr lang="de-DE" sz="2000" b="0" strike="noStrike" spc="-1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 err="1">
                <a:solidFill>
                  <a:srgbClr val="FFC000"/>
                </a:solidFill>
                <a:latin typeface="Gill Sans MT"/>
              </a:rPr>
              <a:t>Schulentwicklung</a:t>
            </a: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 –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3200" b="0" strike="noStrike" cap="all" spc="-1" dirty="0" err="1" smtClean="0">
                <a:solidFill>
                  <a:srgbClr val="000000"/>
                </a:solidFill>
                <a:latin typeface="Gill Sans MT"/>
              </a:rPr>
              <a:t>Neuerungen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3200" b="0" strike="noStrike" cap="all" spc="-1" dirty="0" err="1">
                <a:solidFill>
                  <a:srgbClr val="000000"/>
                </a:solidFill>
                <a:latin typeface="Gill Sans MT"/>
              </a:rPr>
              <a:t>im</a:t>
            </a: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JAHRGANG 5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337220" y="2156318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Ziel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des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Schuljahres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: “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Wir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machen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uns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gemeinsam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auf den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Weg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!”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Leitfaden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für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Eltern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: 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“</a:t>
            </a:r>
            <a:r>
              <a:rPr lang="en-US" sz="2000" b="0" u="sng" strike="noStrike" spc="-1" dirty="0" err="1" smtClean="0">
                <a:solidFill>
                  <a:srgbClr val="000000"/>
                </a:solidFill>
                <a:latin typeface="Gill Sans MT"/>
              </a:rPr>
              <a:t>Wegweiser</a:t>
            </a:r>
            <a:r>
              <a:rPr lang="en-US" sz="2000" b="0" u="sng" strike="noStrike" spc="-1" dirty="0" smtClean="0">
                <a:solidFill>
                  <a:srgbClr val="000000"/>
                </a:solidFill>
                <a:latin typeface="Gill Sans MT"/>
              </a:rPr>
              <a:t> 5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”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err="1">
                <a:solidFill>
                  <a:srgbClr val="000000"/>
                </a:solidFill>
                <a:latin typeface="Gill Sans MT"/>
              </a:rPr>
              <a:t>A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ngeleitetes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u="sng" strike="noStrike" spc="-1" dirty="0" err="1">
                <a:solidFill>
                  <a:srgbClr val="000000"/>
                </a:solidFill>
                <a:latin typeface="Gill Sans MT"/>
              </a:rPr>
              <a:t>Logbuch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anstatt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Hausaufgabenplaner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Hausaufgaben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in den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Kernfächern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Doppelstundenmodell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Font typeface="Arial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Profile auf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freiwilliger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Basis: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Natur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und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Technik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/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Darstellendes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Spiel und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Musik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/ Spiel und Sport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	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Gemeinsam </a:t>
            </a:r>
            <a:r>
              <a:rPr lang="en-US" sz="3200" b="0" strike="noStrike" cap="all" spc="-1" dirty="0" err="1">
                <a:solidFill>
                  <a:srgbClr val="FF0000"/>
                </a:solidFill>
                <a:latin typeface="Gill Sans MT"/>
              </a:rPr>
              <a:t>Leisten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346012" y="2156317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260" indent="-3429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Differenzierung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ab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:	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Klasse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5: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Mathematik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2.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Halbjahr</a:t>
            </a:r>
            <a:endParaRPr lang="en-US" sz="2000" spc="-1" dirty="0">
              <a:solidFill>
                <a:srgbClr val="000000"/>
              </a:solidFill>
              <a:latin typeface="Gill Sans MT"/>
            </a:endParaRPr>
          </a:p>
          <a:p>
            <a:pPr marL="2743560" lvl="6">
              <a:spcBef>
                <a:spcPts val="1001"/>
              </a:spcBef>
            </a:pP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Klasse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6:</a:t>
            </a:r>
            <a:r>
              <a:rPr lang="en-US" sz="2000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Englisch</a:t>
            </a:r>
            <a:endParaRPr lang="en-US" sz="2000" spc="-1" dirty="0" smtClean="0">
              <a:solidFill>
                <a:srgbClr val="000000"/>
              </a:solidFill>
              <a:latin typeface="Gill Sans MT"/>
            </a:endParaRPr>
          </a:p>
          <a:p>
            <a:pPr marL="2743560" lvl="6">
              <a:spcBef>
                <a:spcPts val="1001"/>
              </a:spcBef>
            </a:pPr>
            <a:r>
              <a:rPr lang="en-US" sz="2000" spc="-1" dirty="0" err="1" smtClean="0">
                <a:solidFill>
                  <a:srgbClr val="000000"/>
                </a:solidFill>
                <a:latin typeface="Gill Sans MT"/>
              </a:rPr>
              <a:t>Klasse</a:t>
            </a:r>
            <a:r>
              <a:rPr lang="en-US" sz="2000" spc="-1" dirty="0" smtClean="0">
                <a:solidFill>
                  <a:srgbClr val="000000"/>
                </a:solidFill>
                <a:latin typeface="Gill Sans MT"/>
              </a:rPr>
              <a:t> 7: Deutsch</a:t>
            </a:r>
          </a:p>
          <a:p>
            <a:pPr marL="2743560" lvl="6">
              <a:spcBef>
                <a:spcPts val="1001"/>
              </a:spcBef>
            </a:pP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Klasse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9: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Physik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343260" indent="-3429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Durchlässigkeit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343260" indent="-3429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Unterricht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in den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Nebenfächern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 auf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Realschulniveau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343260" indent="-342900"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Vollständiges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Profilangebot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 (Gesundheit und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Soziales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Sprachen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Gill Sans MT"/>
              </a:rPr>
              <a:t>Wirtschaft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Gill Sans MT"/>
              </a:rPr>
              <a:t>Technik</a:t>
            </a:r>
            <a:r>
              <a:rPr lang="en-US" sz="2000" b="0" strike="noStrike" spc="-1" dirty="0">
                <a:solidFill>
                  <a:srgbClr val="000000"/>
                </a:solidFill>
                <a:latin typeface="Gill Sans MT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Abschlüsse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354805" y="2189284"/>
            <a:ext cx="9699715" cy="326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000" b="1" u="sng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Erweiterter Sekundarabschluss I:</a:t>
            </a:r>
            <a:r>
              <a:rPr lang="de-DE" sz="2000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berechtigt zum Besuch der gymnasialen Oberstufe</a:t>
            </a:r>
            <a:endParaRPr lang="de-DE" sz="20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000" b="1" u="sng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Sekundarabschluss I:</a:t>
            </a:r>
            <a:r>
              <a:rPr lang="de-DE" sz="2000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Realschulabschluss</a:t>
            </a:r>
            <a:endParaRPr lang="de-DE" sz="20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000" b="1" u="sng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Sekundarabschluss I:</a:t>
            </a:r>
            <a:r>
              <a:rPr lang="de-DE" sz="2000" b="1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sz="2000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Hauptschulabschluss</a:t>
            </a:r>
            <a:endParaRPr lang="de-DE" sz="20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000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Die Qualität des Abschlusses ergibt sich aus dem Notenbild und den Besuch der entsprechenden Kurse. </a:t>
            </a:r>
            <a:endParaRPr lang="de-DE" sz="20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de-DE" sz="2000" dirty="0">
                <a:latin typeface="Gill Sans MT" panose="020B05020201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Schüler mit sonderpädagogischem Unterstützungsbedarf im Förderschwerpunkt Lernen: Hauptschulabschluss mit dem Gleichstellungsvermerk</a:t>
            </a:r>
            <a:endParaRPr lang="de-DE" sz="20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3200" spc="-1" dirty="0" smtClean="0">
                <a:solidFill>
                  <a:srgbClr val="FFC000"/>
                </a:solidFill>
                <a:latin typeface="Gill Sans MT"/>
              </a:rPr>
              <a:t>IN ZAHLEN </a:t>
            </a:r>
            <a:r>
              <a:rPr lang="en-US" sz="3200" spc="-1" dirty="0" smtClean="0">
                <a:solidFill>
                  <a:srgbClr val="000000"/>
                </a:solidFill>
                <a:latin typeface="Gill Sans MT"/>
              </a:rPr>
              <a:t>– ABSCHLÜSSE AN DER OBS LINDERN</a:t>
            </a:r>
            <a:endParaRPr lang="en-US" sz="3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451520" y="1989263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de-DE" sz="3200" b="0" strike="noStrike" spc="-1" dirty="0">
              <a:latin typeface="Arial"/>
            </a:endParaRPr>
          </a:p>
          <a:p>
            <a:r>
              <a:rPr lang="de-DE" sz="2000" b="0" strike="noStrike" spc="-1" dirty="0" smtClean="0">
                <a:latin typeface="Gill Sans MT" panose="020B0502020104020203" pitchFamily="34" charset="0"/>
              </a:rPr>
              <a:t>					</a:t>
            </a:r>
            <a:r>
              <a:rPr lang="de-DE" sz="2000" b="0" u="sng" strike="noStrike" spc="-1" dirty="0" smtClean="0">
                <a:latin typeface="Gill Sans MT" panose="020B0502020104020203" pitchFamily="34" charset="0"/>
              </a:rPr>
              <a:t>2017/2018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	</a:t>
            </a:r>
            <a:r>
              <a:rPr lang="de-DE" sz="2000" u="sng" spc="-1" dirty="0" smtClean="0">
                <a:latin typeface="Gill Sans MT" panose="020B0502020104020203" pitchFamily="34" charset="0"/>
              </a:rPr>
              <a:t>2</a:t>
            </a:r>
            <a:r>
              <a:rPr lang="de-DE" sz="2000" b="0" u="sng" strike="noStrike" spc="-1" dirty="0" smtClean="0">
                <a:latin typeface="Gill Sans MT" panose="020B0502020104020203" pitchFamily="34" charset="0"/>
              </a:rPr>
              <a:t>018/2019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	</a:t>
            </a:r>
            <a:r>
              <a:rPr lang="de-DE" sz="2000" u="sng" spc="-1" dirty="0" smtClean="0">
                <a:latin typeface="Gill Sans MT" panose="020B0502020104020203" pitchFamily="34" charset="0"/>
              </a:rPr>
              <a:t>2019/2020</a:t>
            </a:r>
            <a:endParaRPr lang="de-DE" sz="2000" b="0" u="sng" strike="noStrike" spc="-1" dirty="0" smtClean="0">
              <a:latin typeface="Gill Sans MT" panose="020B0502020104020203" pitchFamily="34" charset="0"/>
            </a:endParaRPr>
          </a:p>
          <a:p>
            <a:endParaRPr lang="de-DE" sz="2000" b="0" strike="noStrike" spc="-1" dirty="0" smtClean="0">
              <a:latin typeface="Gill Sans MT" panose="020B0502020104020203" pitchFamily="34" charset="0"/>
            </a:endParaRPr>
          </a:p>
          <a:p>
            <a:r>
              <a:rPr lang="de-DE" sz="2000" b="0" strike="noStrike" spc="-1" dirty="0" smtClean="0">
                <a:latin typeface="Gill Sans MT" panose="020B0502020104020203" pitchFamily="34" charset="0"/>
              </a:rPr>
              <a:t>Hauptschulabschluss nach Klasse 9		      </a:t>
            </a:r>
            <a:r>
              <a:rPr lang="de-DE" sz="2000" spc="-1" dirty="0" smtClean="0">
                <a:latin typeface="Gill Sans MT" panose="020B0502020104020203" pitchFamily="34" charset="0"/>
              </a:rPr>
              <a:t>9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		      10		      </a:t>
            </a:r>
            <a:r>
              <a:rPr lang="de-DE" sz="2000" spc="-1" dirty="0" smtClean="0">
                <a:latin typeface="Gill Sans MT" panose="020B0502020104020203" pitchFamily="34" charset="0"/>
              </a:rPr>
              <a:t>7</a:t>
            </a:r>
            <a:endParaRPr lang="de-DE" sz="2000" b="0" strike="noStrike" spc="-1" dirty="0" smtClean="0">
              <a:latin typeface="Gill Sans MT" panose="020B0502020104020203" pitchFamily="34" charset="0"/>
            </a:endParaRPr>
          </a:p>
          <a:p>
            <a:r>
              <a:rPr lang="de-DE" sz="2000" b="0" strike="noStrike" spc="-1" dirty="0" smtClean="0">
                <a:latin typeface="Gill Sans MT" panose="020B0502020104020203" pitchFamily="34" charset="0"/>
              </a:rPr>
              <a:t>Hauptschulabschluss nach Klasse  10 	      4		      3 		      1</a:t>
            </a:r>
          </a:p>
          <a:p>
            <a:r>
              <a:rPr lang="de-DE" sz="2000" spc="-1" dirty="0" smtClean="0">
                <a:latin typeface="Gill Sans MT" panose="020B0502020104020203" pitchFamily="34" charset="0"/>
              </a:rPr>
              <a:t>Sekundarabschluss I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 			      6 		      8 		      6</a:t>
            </a:r>
          </a:p>
          <a:p>
            <a:r>
              <a:rPr lang="de-DE" sz="2000" b="0" strike="noStrike" spc="-1" dirty="0" smtClean="0">
                <a:latin typeface="Gill Sans MT" panose="020B0502020104020203" pitchFamily="34" charset="0"/>
              </a:rPr>
              <a:t>(Realschulabschluss)</a:t>
            </a:r>
          </a:p>
          <a:p>
            <a:r>
              <a:rPr lang="de-DE" sz="2000" b="0" strike="noStrike" spc="-1" dirty="0" smtClean="0">
                <a:latin typeface="Gill Sans MT" panose="020B0502020104020203" pitchFamily="34" charset="0"/>
              </a:rPr>
              <a:t>Erw</a:t>
            </a:r>
            <a:r>
              <a:rPr lang="de-DE" sz="2000" spc="-1" dirty="0" smtClean="0">
                <a:latin typeface="Gill Sans MT" panose="020B0502020104020203" pitchFamily="34" charset="0"/>
              </a:rPr>
              <a:t>eiterter Sekundarabschluss I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		      14		      </a:t>
            </a:r>
            <a:r>
              <a:rPr lang="de-DE" sz="2000" spc="-1" dirty="0" smtClean="0">
                <a:latin typeface="Gill Sans MT" panose="020B0502020104020203" pitchFamily="34" charset="0"/>
              </a:rPr>
              <a:t>8</a:t>
            </a:r>
            <a:r>
              <a:rPr lang="de-DE" sz="2000" b="0" strike="noStrike" spc="-1" dirty="0" smtClean="0">
                <a:latin typeface="Gill Sans MT" panose="020B0502020104020203" pitchFamily="34" charset="0"/>
              </a:rPr>
              <a:t>		      13</a:t>
            </a:r>
          </a:p>
          <a:p>
            <a:r>
              <a:rPr lang="de-DE" sz="2000" spc="-1" dirty="0" smtClean="0">
                <a:latin typeface="Gill Sans MT" panose="020B0502020104020203" pitchFamily="34" charset="0"/>
              </a:rPr>
              <a:t>(Erweiterter Realschulabschluss)</a:t>
            </a:r>
            <a:endParaRPr lang="de-DE" sz="2000" b="0" strike="noStrike" spc="-1" dirty="0" smtClean="0">
              <a:latin typeface="Gill Sans MT" panose="020B0502020104020203" pitchFamily="34" charset="0"/>
            </a:endParaRPr>
          </a:p>
          <a:p>
            <a:endParaRPr lang="de-DE" sz="2400" b="0" strike="noStrike" spc="-1" dirty="0" smtClean="0">
              <a:latin typeface="Gill Sans MT" panose="020B0502020104020203" pitchFamily="34" charset="0"/>
            </a:endParaRPr>
          </a:p>
          <a:p>
            <a:endParaRPr lang="de-DE" sz="2400" b="0" strike="noStrike" spc="-1" dirty="0" smtClean="0">
              <a:latin typeface="Gill Sans MT" panose="020B0502020104020203" pitchFamily="34" charset="0"/>
            </a:endParaRPr>
          </a:p>
        </p:txBody>
      </p:sp>
      <p:cxnSp>
        <p:nvCxnSpPr>
          <p:cNvPr id="3" name="Gerader Verbinder 2"/>
          <p:cNvCxnSpPr/>
          <p:nvPr/>
        </p:nvCxnSpPr>
        <p:spPr>
          <a:xfrm flipH="1">
            <a:off x="7390587" y="2685683"/>
            <a:ext cx="35169" cy="205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H="1">
            <a:off x="9318774" y="2685683"/>
            <a:ext cx="35169" cy="2057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0</TotalTime>
  <Words>393</Words>
  <Application>Microsoft Office PowerPoint</Application>
  <PresentationFormat>Breitbild</PresentationFormat>
  <Paragraphs>86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Arial</vt:lpstr>
      <vt:lpstr>Calibri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PowerPoint-Präsentation</vt:lpstr>
      <vt:lpstr>ZIEL – BILDUNGSAUFTRAG DER OBERSCHULE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Abschlüsse</vt:lpstr>
      <vt:lpstr>PowerPoint-Präsentation</vt:lpstr>
      <vt:lpstr>PowerPoint-Präsentation</vt:lpstr>
      <vt:lpstr>PowerPoint-Präsentation</vt:lpstr>
      <vt:lpstr>Oberschule Lindern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Gemeinsam  leben – lernen - leisten</dc:title>
  <dc:subject/>
  <dc:creator>Heike Schönrock</dc:creator>
  <dc:description/>
  <cp:lastModifiedBy>Reinhard Jordan</cp:lastModifiedBy>
  <cp:revision>42</cp:revision>
  <cp:lastPrinted>2020-01-09T09:55:40Z</cp:lastPrinted>
  <dcterms:created xsi:type="dcterms:W3CDTF">2019-01-10T07:50:31Z</dcterms:created>
  <dcterms:modified xsi:type="dcterms:W3CDTF">2022-01-18T10:50:36Z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